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7"/>
  </p:notesMasterIdLst>
  <p:handoutMasterIdLst>
    <p:handoutMasterId r:id="rId38"/>
  </p:handoutMasterIdLst>
  <p:sldIdLst>
    <p:sldId id="458" r:id="rId2"/>
    <p:sldId id="502" r:id="rId3"/>
    <p:sldId id="503" r:id="rId4"/>
    <p:sldId id="486" r:id="rId5"/>
    <p:sldId id="525" r:id="rId6"/>
    <p:sldId id="495" r:id="rId7"/>
    <p:sldId id="496" r:id="rId8"/>
    <p:sldId id="487" r:id="rId9"/>
    <p:sldId id="488" r:id="rId10"/>
    <p:sldId id="499" r:id="rId11"/>
    <p:sldId id="489" r:id="rId12"/>
    <p:sldId id="497" r:id="rId13"/>
    <p:sldId id="507" r:id="rId14"/>
    <p:sldId id="500" r:id="rId15"/>
    <p:sldId id="508" r:id="rId16"/>
    <p:sldId id="504" r:id="rId17"/>
    <p:sldId id="505" r:id="rId18"/>
    <p:sldId id="506" r:id="rId19"/>
    <p:sldId id="509" r:id="rId20"/>
    <p:sldId id="510" r:id="rId21"/>
    <p:sldId id="511" r:id="rId22"/>
    <p:sldId id="512" r:id="rId23"/>
    <p:sldId id="519" r:id="rId24"/>
    <p:sldId id="517" r:id="rId25"/>
    <p:sldId id="526" r:id="rId26"/>
    <p:sldId id="520" r:id="rId27"/>
    <p:sldId id="521" r:id="rId28"/>
    <p:sldId id="513" r:id="rId29"/>
    <p:sldId id="514" r:id="rId30"/>
    <p:sldId id="515" r:id="rId31"/>
    <p:sldId id="516" r:id="rId32"/>
    <p:sldId id="523" r:id="rId33"/>
    <p:sldId id="522" r:id="rId34"/>
    <p:sldId id="518" r:id="rId35"/>
    <p:sldId id="5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F68D36"/>
    <a:srgbClr val="FFC125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653" autoAdjust="0"/>
  </p:normalViewPr>
  <p:slideViewPr>
    <p:cSldViewPr>
      <p:cViewPr varScale="1">
        <p:scale>
          <a:sx n="118" d="100"/>
          <a:sy n="118" d="100"/>
        </p:scale>
        <p:origin x="2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1ABAE-2753-6C44-A7EA-EF33E4530DD4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DF31-5CB7-9348-A465-CA15A5980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1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C39A-4470-3543-A97C-7AD8582E5988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DC60-C740-4046-B39F-9B37312878B5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67FD-6B6E-BC4B-8F7A-7001346A6FF6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25DE-4927-AA4A-A23C-E554B1DEAA3C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D881-38E9-2941-BBC6-9FB084F0064A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1792-96F3-6D41-A396-D3DA76D9B618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AAC-B302-E946-89C8-F08C8C987898}" type="datetime1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6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778CE-D503-CB4F-B14F-AA21270E26A2}" type="datetime1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5FE-B94E-F948-84BC-9AE1A45A66D9}" type="datetime1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A0A3B-0F10-404D-834B-4DD13576BEF7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A715-750B-7342-84AE-F8AD43843372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Linux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AEDA-151C-4148-ABD2-EBA42A8127E5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Linux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james.stine@okstate.edu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seudorandom_number_generato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cellera.org/downloads/standards/uv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AwdkGKmZ0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981202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/>
              <a:t>Digital Logic </a:t>
            </a:r>
            <a:r>
              <a:rPr lang="en-US" sz="4400" b="0"/>
              <a:t>vALIDATION</a:t>
            </a:r>
            <a:endParaRPr lang="en-US" sz="44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5800" y="3505200"/>
            <a:ext cx="7772400" cy="2971800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Edward </a:t>
            </a:r>
            <a:r>
              <a:rPr lang="en-US" dirty="0" err="1">
                <a:solidFill>
                  <a:srgbClr val="000000"/>
                </a:solidFill>
              </a:rPr>
              <a:t>Joullian</a:t>
            </a:r>
            <a:r>
              <a:rPr lang="en-US" dirty="0">
                <a:solidFill>
                  <a:srgbClr val="000000"/>
                </a:solidFill>
              </a:rPr>
              <a:t> Endowed Chair in Engineering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2"/>
              </a:rPr>
              <a:t>james.stine@okstate.edu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CE47B-8C1D-BF46-8170-F59813B07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8925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33B3-3A27-CB4D-A6C6-6E4F1D0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AF37F-CD90-1143-A372-68D97644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0A042-F1E1-424B-BDBB-5365B9783F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92015" y="17049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logic ab, bb, cb, n1, n2, n3;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#1 {ab, bb, cb} = ~{a, b, c};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n1 = ab &amp; bb &amp; cb;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n2 = a &amp; bb &amp; cb;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endmodule </a:t>
            </a:r>
            <a:endParaRPr lang="en-US" sz="1600" dirty="0">
              <a:latin typeface="Courier New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4733B-EC9A-1549-946D-EE3FCE1A041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71975"/>
            <a:ext cx="8001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B1CAD-1490-C341-8566-87179B113950}"/>
              </a:ext>
            </a:extLst>
          </p:cNvPr>
          <p:cNvSpPr txBox="1"/>
          <p:nvPr/>
        </p:nvSpPr>
        <p:spPr>
          <a:xfrm>
            <a:off x="5791200" y="1981200"/>
            <a:ext cx="3124200" cy="1200329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Delays are not recommended as they can cause problems for logic, but they are highly useful for testbenches!!!!!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6D1CB-BB90-D0DD-B043-6188D2009189}"/>
              </a:ext>
            </a:extLst>
          </p:cNvPr>
          <p:cNvSpPr txBox="1"/>
          <p:nvPr/>
        </p:nvSpPr>
        <p:spPr>
          <a:xfrm>
            <a:off x="7574436" y="403111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89989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EFDA-DDF5-0D41-8DAD-11363DE7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Testbench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04F90-B608-7B45-8016-06F6B23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D94D7-7D11-6243-8F74-F02F089F954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module testbench1();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logic a, b, c;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logic y;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// </a:t>
            </a:r>
            <a:r>
              <a:rPr lang="en-US" sz="1800" b="1" u="sng" dirty="0">
                <a:solidFill>
                  <a:srgbClr val="0070C0"/>
                </a:solidFill>
                <a:latin typeface="Courier New" pitchFamily="49" charset="0"/>
              </a:rPr>
              <a:t>instantiate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 device under test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sillyfunction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dut</a:t>
            </a:r>
            <a:r>
              <a:rPr lang="en-US" sz="1800" dirty="0">
                <a:latin typeface="Courier New" pitchFamily="49" charset="0"/>
              </a:rPr>
              <a:t>(a, b, c, y);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// apply inputs one at a time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initial begin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a = 0; b = 0;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b = 1;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a = 1; b = 0;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b = 1; c = 0;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  c = 1; #10;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>
                <a:latin typeface="Courier New" pitchFamily="49" charset="0"/>
              </a:rPr>
              <a:t>  end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r>
              <a:rPr lang="en-US" sz="1800" dirty="0">
                <a:latin typeface="Courier New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63260-408B-E674-DD2F-6F6A22ECBA61}"/>
              </a:ext>
            </a:extLst>
          </p:cNvPr>
          <p:cNvSpPr txBox="1"/>
          <p:nvPr/>
        </p:nvSpPr>
        <p:spPr>
          <a:xfrm>
            <a:off x="5029200" y="3581400"/>
            <a:ext cx="38100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this is a nice testbench, does it really test all the inputs well?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should we do?</a:t>
            </a:r>
          </a:p>
        </p:txBody>
      </p:sp>
    </p:spTree>
    <p:extLst>
      <p:ext uri="{BB962C8B-B14F-4D97-AF65-F5344CB8AC3E}">
        <p14:creationId xmlns:p14="http://schemas.microsoft.com/office/powerpoint/2010/main" val="218180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5BDE-CA57-8942-A6E7-2158EAB6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 testbench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76E9-0C6F-5344-8F23-246C95A8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best type of vectors to test are vectors that related to your design, there is sometimes a need to have a testbench that tests random vectors.</a:t>
            </a:r>
          </a:p>
          <a:p>
            <a:r>
              <a:rPr lang="en-US" dirty="0"/>
              <a:t>In the early 2000s, the IEEE 1364 standard committee adopted a random keyword that is helpful for randomization</a:t>
            </a:r>
          </a:p>
          <a:p>
            <a:pPr lvl="1"/>
            <a:r>
              <a:rPr lang="en-US" dirty="0"/>
              <a:t>You will find when you are doing simple logic, this helps create good testbench testing</a:t>
            </a:r>
          </a:p>
          <a:p>
            <a:pPr lvl="1"/>
            <a:r>
              <a:rPr lang="en-US" dirty="0">
                <a:latin typeface="Courier" pitchFamily="2" charset="0"/>
              </a:rPr>
              <a:t>$random</a:t>
            </a:r>
          </a:p>
          <a:p>
            <a:r>
              <a:rPr lang="en-US" dirty="0"/>
              <a:t>Here is an example: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      #20  a = $random;       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      #0   b = $random;       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       #0   c = $random</a:t>
            </a:r>
            <a:r>
              <a:rPr lang="en-US" dirty="0"/>
              <a:t>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4822D-0318-2641-941E-65C22EAC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2270-EDD1-41B7-95EF-FEC3570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E6F3-9CB6-4C8E-B4BB-CCDA85E5E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$random</a:t>
            </a:r>
            <a:r>
              <a:rPr lang="en-US" dirty="0"/>
              <a:t> was invented for Verilog to handle random inputs.</a:t>
            </a:r>
          </a:p>
          <a:p>
            <a:r>
              <a:rPr lang="en-US" dirty="0"/>
              <a:t>It will randomize the inputs based on the size of the declaration (e.g.,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 logic [3:0] A</a:t>
            </a:r>
            <a:r>
              <a:rPr lang="en-US" dirty="0"/>
              <a:t>)</a:t>
            </a:r>
          </a:p>
          <a:p>
            <a:r>
              <a:rPr lang="en-US" dirty="0"/>
              <a:t>It is not very random as it utilizes Pseudo Random Number Generation (PRNG) which is usually based on a set seed value (i.e., an initial known value).</a:t>
            </a:r>
          </a:p>
          <a:p>
            <a:pPr lvl="1"/>
            <a:r>
              <a:rPr lang="en-US" dirty="0">
                <a:hlinkClick r:id="rId2"/>
              </a:rPr>
              <a:t>https://en.wikipedia.org/wiki/Pseudorandom_number_generator</a:t>
            </a:r>
            <a:r>
              <a:rPr lang="en-US" dirty="0"/>
              <a:t> </a:t>
            </a:r>
          </a:p>
          <a:p>
            <a:r>
              <a:rPr lang="en-US" dirty="0"/>
              <a:t>This means if you use $random, you may notice it seems to start with the same random values every time you run it.</a:t>
            </a:r>
          </a:p>
          <a:p>
            <a:pPr lvl="1"/>
            <a:r>
              <a:rPr lang="en-US" dirty="0"/>
              <a:t>If you need more random inputs, you must create your own randomization functions.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$random</a:t>
            </a:r>
            <a:r>
              <a:rPr lang="en-US" dirty="0"/>
              <a:t> is there to get things started.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9103-FDA5-0439-1A6C-7E115921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1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2220-415A-B145-94EB-E35B01EF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9AB1-481A-0145-BDA7-C85A0807D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What is time and how do we deal with in digital logic?</a:t>
            </a:r>
          </a:p>
          <a:p>
            <a:pPr lvl="1"/>
            <a:r>
              <a:rPr lang="en-US" sz="1800" dirty="0"/>
              <a:t>Time is the indefinite continued progress of existence and events that occur in an apparently irreversible succession from the past, through the present, into the future.</a:t>
            </a:r>
          </a:p>
          <a:p>
            <a:r>
              <a:rPr lang="en-US" sz="1800" dirty="0"/>
              <a:t>Event-driven simulation</a:t>
            </a:r>
          </a:p>
          <a:p>
            <a:pPr lvl="1"/>
            <a:r>
              <a:rPr lang="en-US" sz="1800" dirty="0"/>
              <a:t>With event-driven simulation we focus only on those times at which interesting events occur.</a:t>
            </a:r>
          </a:p>
          <a:p>
            <a:pPr lvl="1"/>
            <a:r>
              <a:rPr lang="en-US" sz="1800" dirty="0"/>
              <a:t>This is handled internally by a time-reference clock and then ticks of the simulated clock.</a:t>
            </a:r>
          </a:p>
          <a:p>
            <a:pPr lvl="1"/>
            <a:r>
              <a:rPr lang="en-US" sz="1800" dirty="0"/>
              <a:t>When nothing changes, it then updates the clock accordingly (e.g., a Boolean logic system).</a:t>
            </a:r>
          </a:p>
          <a:p>
            <a:r>
              <a:rPr lang="en-US" sz="1800" dirty="0"/>
              <a:t>Testbenches deal with time, so you must tell what the event-driven time is and its internal time-reference clock.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`timescale 1ns / 1ps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module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1800" dirty="0"/>
              <a:t>Placed at the top of your testbench to indicate specific time elements – make sure you annotate your DO file accordingly at the bottom for how much time you want to run!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 250 ns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5B6C-95F0-D54F-9CD7-6D55A50F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00F7-B02C-C20D-C55B-E7326688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26AD-8906-45EA-532A-D1D7F017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integrate your own set number of iterations (we will see how to do this in coming slides), you can tell your testbench to finish when done.</a:t>
            </a:r>
          </a:p>
          <a:p>
            <a:r>
              <a:rPr lang="en-US" dirty="0"/>
              <a:t>This is done two ways: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–all</a:t>
            </a:r>
            <a:r>
              <a:rPr lang="en-US" dirty="0"/>
              <a:t> in your DO file (usually at the bottom)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$finish</a:t>
            </a:r>
            <a:r>
              <a:rPr lang="en-US" dirty="0"/>
              <a:t> inside the testbench tells </a:t>
            </a:r>
            <a:r>
              <a:rPr lang="en-US" dirty="0" err="1"/>
              <a:t>SystemVerilog</a:t>
            </a:r>
            <a:r>
              <a:rPr lang="en-US" dirty="0"/>
              <a:t> to stop what its testing and end.</a:t>
            </a:r>
          </a:p>
          <a:p>
            <a:r>
              <a:rPr lang="en-US" dirty="0"/>
              <a:t>Always test your testbench with small values until you know it finishes; then, expand it to run longer!</a:t>
            </a:r>
          </a:p>
          <a:p>
            <a:pPr lvl="1"/>
            <a:r>
              <a:rPr lang="en-US" dirty="0"/>
              <a:t>Can I tell my operating system to Email me or text me when things are done with the testing or even update me on things?</a:t>
            </a:r>
          </a:p>
          <a:p>
            <a:pPr lvl="1"/>
            <a:r>
              <a:rPr lang="en-US" dirty="0"/>
              <a:t>Yes!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EA868-823A-5D79-BAFA-4BA63CC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1C2C-17CB-A054-2DB5-2ED5A0BE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DEE1-231B-A99C-824E-EFA6629A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GUI is a graphical user interface and humans use it to visualize things.</a:t>
            </a:r>
          </a:p>
          <a:p>
            <a:r>
              <a:rPr lang="en-US" dirty="0"/>
              <a:t>GUIs are great but they are slow because they have to display to the monitor.</a:t>
            </a:r>
          </a:p>
          <a:p>
            <a:r>
              <a:rPr lang="en-US" dirty="0"/>
              <a:t>Verification is typically done in text as its faster and easier to perform independently; however, one must be careful with the output to see what is going on.</a:t>
            </a:r>
          </a:p>
          <a:p>
            <a:r>
              <a:rPr lang="en-US" dirty="0"/>
              <a:t>In </a:t>
            </a:r>
            <a:r>
              <a:rPr lang="en-US" dirty="0" err="1"/>
              <a:t>ModelSim</a:t>
            </a:r>
            <a:r>
              <a:rPr lang="en-US" dirty="0"/>
              <a:t> this can be done by invoking a DO file with the –c argument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 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sample.zip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–do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3B932-7AFD-4406-6854-625BFAEA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7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DE97-36A5-89BE-0587-A506F7D1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Initial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32E4-1AEB-8CD0-A99C-08AA1A1AB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51054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The initial statement is used in </a:t>
            </a:r>
            <a:r>
              <a:rPr lang="en-US" sz="2000" dirty="0" err="1"/>
              <a:t>SystemVerilog</a:t>
            </a:r>
            <a:r>
              <a:rPr lang="en-US" sz="2000" dirty="0"/>
              <a:t> mainly in testbenches to say, run this when you start.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initial statements are </a:t>
            </a:r>
            <a:r>
              <a:rPr lang="en-US" sz="2000" b="1" dirty="0"/>
              <a:t>NEVER</a:t>
            </a:r>
            <a:r>
              <a:rPr lang="en-US" sz="2000" dirty="0"/>
              <a:t> synthesized and should not be used in your main HDL for your digital logic.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initial statements can also employ for statements to help go through potential iterations.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Let’s look at a complex testbench.</a:t>
            </a:r>
          </a:p>
        </p:txBody>
      </p:sp>
      <p:pic>
        <p:nvPicPr>
          <p:cNvPr id="1026" name="Picture 2" descr="clip art microsoft – Clipart Free Download - ClipArt Best - ClipArt Best">
            <a:extLst>
              <a:ext uri="{FF2B5EF4-FFF2-40B4-BE49-F238E27FC236}">
                <a16:creationId xmlns:a16="http://schemas.microsoft.com/office/drawing/2014/main" id="{0FAB48E8-A215-6558-31A3-B130FF12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5172" y="2173055"/>
            <a:ext cx="2420627" cy="24751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7964-D896-1430-4894-E6612BC0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0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496-425E-F12D-9215-5951655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91179-5035-5FD5-5346-06AB8C308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F76F2-7F16-2813-53FD-7DBB94CB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072"/>
            <a:ext cx="7772400" cy="4915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E70BA-381F-163F-22AF-7AAC24B9901D}"/>
              </a:ext>
            </a:extLst>
          </p:cNvPr>
          <p:cNvSpPr txBox="1"/>
          <p:nvPr/>
        </p:nvSpPr>
        <p:spPr>
          <a:xfrm>
            <a:off x="5792897" y="3749911"/>
            <a:ext cx="18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499F4-4E7E-FD32-30ED-005CCCDB8DE5}"/>
              </a:ext>
            </a:extLst>
          </p:cNvPr>
          <p:cNvCxnSpPr/>
          <p:nvPr/>
        </p:nvCxnSpPr>
        <p:spPr>
          <a:xfrm flipH="1">
            <a:off x="3962400" y="3962400"/>
            <a:ext cx="1828800" cy="76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E7498E-7F10-B66B-82B5-5337A8895095}"/>
              </a:ext>
            </a:extLst>
          </p:cNvPr>
          <p:cNvSpPr txBox="1"/>
          <p:nvPr/>
        </p:nvSpPr>
        <p:spPr>
          <a:xfrm>
            <a:off x="6205689" y="419895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my Correct Response the same as the </a:t>
            </a:r>
            <a:r>
              <a:rPr lang="en-US"/>
              <a:t>value obtained from </a:t>
            </a:r>
            <a:r>
              <a:rPr lang="en-US" dirty="0"/>
              <a:t>my HDL?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F2DF0-74A5-DDC1-65F7-168226C00725}"/>
              </a:ext>
            </a:extLst>
          </p:cNvPr>
          <p:cNvCxnSpPr/>
          <p:nvPr/>
        </p:nvCxnSpPr>
        <p:spPr>
          <a:xfrm flipH="1" flipV="1">
            <a:off x="4267200" y="4350677"/>
            <a:ext cx="1905000" cy="297523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C6CD1C-2A94-E692-6A44-93016023F316}"/>
              </a:ext>
            </a:extLst>
          </p:cNvPr>
          <p:cNvSpPr txBox="1"/>
          <p:nvPr/>
        </p:nvSpPr>
        <p:spPr>
          <a:xfrm>
            <a:off x="5723736" y="2006288"/>
            <a:ext cx="328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 and what is it doing?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E83A65-2909-ED7B-6306-F099BA77C664}"/>
              </a:ext>
            </a:extLst>
          </p:cNvPr>
          <p:cNvCxnSpPr/>
          <p:nvPr/>
        </p:nvCxnSpPr>
        <p:spPr>
          <a:xfrm flipH="1">
            <a:off x="3733800" y="2214443"/>
            <a:ext cx="1981200" cy="194138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D56518-84B5-0D03-0C3C-137CBC617A6C}"/>
              </a:ext>
            </a:extLst>
          </p:cNvPr>
          <p:cNvCxnSpPr>
            <a:cxnSpLocks/>
          </p:cNvCxnSpPr>
          <p:nvPr/>
        </p:nvCxnSpPr>
        <p:spPr>
          <a:xfrm flipH="1" flipV="1">
            <a:off x="3352800" y="2046436"/>
            <a:ext cx="2362200" cy="149856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46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C128-5520-0A4C-5107-FB8C71C6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ADAE-8C5B-83DB-8E3E-C16DC7ECE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895598"/>
          </a:xfrm>
        </p:spPr>
        <p:txBody>
          <a:bodyPr>
            <a:normAutofit/>
          </a:bodyPr>
          <a:lstStyle/>
          <a:p>
            <a:r>
              <a:rPr lang="en-US" sz="1800" dirty="0"/>
              <a:t>You can output things to a file, but you must set them up correctly.</a:t>
            </a:r>
          </a:p>
          <a:p>
            <a:r>
              <a:rPr lang="en-US" sz="1800" dirty="0"/>
              <a:t>This is done via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/>
              <a:t> </a:t>
            </a:r>
            <a:r>
              <a:rPr lang="en-US" sz="1800" dirty="0" err="1"/>
              <a:t>SystemVerilog</a:t>
            </a:r>
            <a:r>
              <a:rPr lang="en-US" sz="1800" dirty="0"/>
              <a:t> command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/>
              <a:t> requires a pointer to the file you are using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handle3</a:t>
            </a:r>
            <a:r>
              <a:rPr lang="en-US" sz="1800" dirty="0"/>
              <a:t> is the pointer declared as an integer (i.e.,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integer handle3;</a:t>
            </a:r>
            <a:r>
              <a:rPr lang="en-US" sz="1800" dirty="0"/>
              <a:t>)</a:t>
            </a:r>
          </a:p>
          <a:p>
            <a:r>
              <a:rPr lang="en-US" sz="1800" dirty="0"/>
              <a:t>You can have many initial statements in your SV file, but its only run once (i.e., at the beginning of the simulation)</a:t>
            </a:r>
          </a:p>
          <a:p>
            <a:r>
              <a:rPr lang="en-US" sz="1800" dirty="0"/>
              <a:t>Use vector notation (e.g.,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%h</a:t>
            </a:r>
            <a:r>
              <a:rPr lang="en-US" sz="1800" dirty="0"/>
              <a:t>) in SV to output using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#0 $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(handle3, "%h %h || %h %h %b", a, b, z,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z_correct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(z ==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z_correct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2E97-2994-4A91-FCF9-7861D47F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FB0C9-FF6A-E775-58C4-B20EFC2C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64" y="4876800"/>
            <a:ext cx="4400671" cy="14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AF520A-7CCE-251E-962D-6B0D9F05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37F8A-DA58-BDFF-CE06-EB566E7A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validation?</a:t>
            </a:r>
          </a:p>
          <a:p>
            <a:r>
              <a:rPr lang="en-US" dirty="0"/>
              <a:t>Validation is proving that my digital logic works.</a:t>
            </a:r>
          </a:p>
          <a:p>
            <a:pPr lvl="1"/>
            <a:r>
              <a:rPr lang="en-US" dirty="0"/>
              <a:t>In effect, its going backwards from synthesis.</a:t>
            </a:r>
          </a:p>
          <a:p>
            <a:pPr lvl="1"/>
            <a:r>
              <a:rPr lang="en-US" dirty="0"/>
              <a:t>Synthesis is going forward (i.e., idea to implementation)</a:t>
            </a:r>
          </a:p>
          <a:p>
            <a:r>
              <a:rPr lang="en-US" dirty="0"/>
              <a:t>How do I do this?</a:t>
            </a:r>
          </a:p>
          <a:p>
            <a:pPr lvl="1"/>
            <a:r>
              <a:rPr lang="en-US" dirty="0"/>
              <a:t>Should I apply all the possible combinations to the inputs to see if that works?</a:t>
            </a:r>
          </a:p>
          <a:p>
            <a:pPr lvl="1"/>
            <a:r>
              <a:rPr lang="en-US" dirty="0"/>
              <a:t>Why does this not always work?</a:t>
            </a:r>
          </a:p>
          <a:p>
            <a:r>
              <a:rPr lang="en-US" dirty="0"/>
              <a:t>If I cannot use all possible combinations, what inputs should I use?</a:t>
            </a:r>
          </a:p>
          <a:p>
            <a:pPr lvl="1"/>
            <a:r>
              <a:rPr lang="en-US" dirty="0"/>
              <a:t>Any suggestions?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6869C-0236-4291-A3E8-9FA7951A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A090-BA46-6D8E-E87B-30941851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to the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087A-E69D-E001-B81A-1F9B4E49F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output to the screen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</a:t>
            </a:r>
            <a:r>
              <a:rPr lang="en-US" dirty="0"/>
              <a:t> command in </a:t>
            </a:r>
            <a:r>
              <a:rPr lang="en-US" dirty="0" err="1"/>
              <a:t>SystemVerilog</a:t>
            </a:r>
            <a:r>
              <a:rPr lang="en-US" dirty="0"/>
              <a:t>.</a:t>
            </a:r>
          </a:p>
          <a:p>
            <a:r>
              <a:rPr lang="en-US" dirty="0"/>
              <a:t>Anything inside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$display()</a:t>
            </a:r>
            <a:r>
              <a:rPr lang="en-US" dirty="0"/>
              <a:t> will display to the screen.</a:t>
            </a:r>
          </a:p>
          <a:p>
            <a:r>
              <a:rPr lang="en-US" dirty="0"/>
              <a:t>It can display text but also values from your simulation.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$display(“Hi, how are you?”)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$display(“My values are %h”, a)</a:t>
            </a: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%h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mean?  Have we seen this before?</a:t>
            </a:r>
          </a:p>
          <a:p>
            <a:r>
              <a:rPr lang="en-US" dirty="0"/>
              <a:t>Where does this text go?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DB29-A4CA-DDE6-C77A-12600269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2759-04D8-6049-07C7-E339D75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312BB-8CF3-705E-DE08-39021695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displays stuff to the screen, but it also copies that same value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file.</a:t>
            </a:r>
          </a:p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window is also inside the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window.</a:t>
            </a:r>
          </a:p>
          <a:p>
            <a:r>
              <a:rPr lang="en-US" dirty="0"/>
              <a:t>If you want to see what was printed to the screen, just look at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transcript</a:t>
            </a:r>
            <a:r>
              <a:rPr lang="en-US" dirty="0"/>
              <a:t> window (i.e., it should be a file called transcript).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 transcript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transcript</a:t>
            </a:r>
            <a:r>
              <a:rPr lang="en-US" dirty="0"/>
              <a:t> </a:t>
            </a:r>
          </a:p>
          <a:p>
            <a:r>
              <a:rPr lang="en-US" dirty="0"/>
              <a:t>You can also open the file inside your text editor for inserting into lab reports.</a:t>
            </a:r>
          </a:p>
          <a:p>
            <a:r>
              <a:rPr lang="en-US" dirty="0"/>
              <a:t>You can also use the transcript window inside </a:t>
            </a:r>
            <a:r>
              <a:rPr lang="en-US" dirty="0" err="1"/>
              <a:t>ModelSim</a:t>
            </a:r>
            <a:r>
              <a:rPr lang="en-US" dirty="0"/>
              <a:t> to re-run your simulation without exiting.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A121D-4E24-8785-803F-D3D94595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2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066D-EEC4-85F1-A253-6391BD68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to GUI (</a:t>
            </a:r>
            <a:r>
              <a:rPr lang="en-US" dirty="0" err="1"/>
              <a:t>vsim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F85D3-B916-B9BD-3C3B-26CC1813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5" name="Picture 1" descr="page15image684518912">
            <a:extLst>
              <a:ext uri="{FF2B5EF4-FFF2-40B4-BE49-F238E27FC236}">
                <a16:creationId xmlns:a16="http://schemas.microsoft.com/office/drawing/2014/main" id="{33A0767B-D6ED-1F57-0650-34C916ED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436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5image684519216">
            <a:extLst>
              <a:ext uri="{FF2B5EF4-FFF2-40B4-BE49-F238E27FC236}">
                <a16:creationId xmlns:a16="http://schemas.microsoft.com/office/drawing/2014/main" id="{6E530C78-7700-DC9E-9759-EFD91632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892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5image684519520">
            <a:extLst>
              <a:ext uri="{FF2B5EF4-FFF2-40B4-BE49-F238E27FC236}">
                <a16:creationId xmlns:a16="http://schemas.microsoft.com/office/drawing/2014/main" id="{79465E67-8AC0-32CB-976F-B5D1FCAD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05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5image684519888">
            <a:extLst>
              <a:ext uri="{FF2B5EF4-FFF2-40B4-BE49-F238E27FC236}">
                <a16:creationId xmlns:a16="http://schemas.microsoft.com/office/drawing/2014/main" id="{AC977EA6-428E-433F-5F99-81D0A117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72" y="1561935"/>
            <a:ext cx="59309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5image684520256">
            <a:extLst>
              <a:ext uri="{FF2B5EF4-FFF2-40B4-BE49-F238E27FC236}">
                <a16:creationId xmlns:a16="http://schemas.microsoft.com/office/drawing/2014/main" id="{1663F707-2FA0-DD6E-B8DE-3FA4BB4B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217"/>
            <a:ext cx="5956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FBA60-BFA8-3F45-E650-3A52AEA36792}"/>
              </a:ext>
            </a:extLst>
          </p:cNvPr>
          <p:cNvSpPr txBox="1"/>
          <p:nvPr/>
        </p:nvSpPr>
        <p:spPr>
          <a:xfrm>
            <a:off x="685800" y="5943600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ECB915-EC83-8B94-1290-5D19E9B0CF8A}"/>
              </a:ext>
            </a:extLst>
          </p:cNvPr>
          <p:cNvCxnSpPr>
            <a:stCxn id="5" idx="3"/>
          </p:cNvCxnSpPr>
          <p:nvPr/>
        </p:nvCxnSpPr>
        <p:spPr>
          <a:xfrm>
            <a:off x="1773598" y="6128266"/>
            <a:ext cx="969602" cy="43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23099B-8A65-4AE7-EBC4-BCA574826096}"/>
              </a:ext>
            </a:extLst>
          </p:cNvPr>
          <p:cNvSpPr txBox="1"/>
          <p:nvPr/>
        </p:nvSpPr>
        <p:spPr>
          <a:xfrm>
            <a:off x="1246227" y="244711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4BE62-A6C2-8B64-E0EA-2955AFFA80C5}"/>
              </a:ext>
            </a:extLst>
          </p:cNvPr>
          <p:cNvSpPr txBox="1"/>
          <p:nvPr/>
        </p:nvSpPr>
        <p:spPr>
          <a:xfrm>
            <a:off x="449412" y="366264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EFCD2-8421-3EB3-0ECA-98D555921BA9}"/>
              </a:ext>
            </a:extLst>
          </p:cNvPr>
          <p:cNvSpPr txBox="1"/>
          <p:nvPr/>
        </p:nvSpPr>
        <p:spPr>
          <a:xfrm>
            <a:off x="1268267" y="4763700"/>
            <a:ext cx="70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BEED5-E18A-8300-DA4D-389842C371F9}"/>
              </a:ext>
            </a:extLst>
          </p:cNvPr>
          <p:cNvSpPr txBox="1"/>
          <p:nvPr/>
        </p:nvSpPr>
        <p:spPr>
          <a:xfrm>
            <a:off x="8305801" y="2177534"/>
            <a:ext cx="685800" cy="64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Dot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7B5F4D-8E59-C417-C8D1-4EFE989F3003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705600" y="1981200"/>
            <a:ext cx="1600201" cy="5172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EE66B-C58B-63E4-5371-86BC3278E093}"/>
              </a:ext>
            </a:extLst>
          </p:cNvPr>
          <p:cNvCxnSpPr>
            <a:cxnSpLocks/>
          </p:cNvCxnSpPr>
          <p:nvPr/>
        </p:nvCxnSpPr>
        <p:spPr>
          <a:xfrm>
            <a:off x="1905000" y="2657987"/>
            <a:ext cx="533400" cy="313813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579179-4049-8FFE-3E6A-A90867E11C0B}"/>
              </a:ext>
            </a:extLst>
          </p:cNvPr>
          <p:cNvCxnSpPr/>
          <p:nvPr/>
        </p:nvCxnSpPr>
        <p:spPr>
          <a:xfrm flipV="1">
            <a:off x="1545207" y="3516470"/>
            <a:ext cx="2950593" cy="436662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22DA9F-B49F-3DAC-85C0-1036968FAA7E}"/>
              </a:ext>
            </a:extLst>
          </p:cNvPr>
          <p:cNvCxnSpPr/>
          <p:nvPr/>
        </p:nvCxnSpPr>
        <p:spPr>
          <a:xfrm flipV="1">
            <a:off x="1600200" y="4348404"/>
            <a:ext cx="5029200" cy="9213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104496-276C-62AA-02F6-734AF9EABE4F}"/>
              </a:ext>
            </a:extLst>
          </p:cNvPr>
          <p:cNvSpPr txBox="1"/>
          <p:nvPr/>
        </p:nvSpPr>
        <p:spPr>
          <a:xfrm>
            <a:off x="72585" y="2787134"/>
            <a:ext cx="198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(displays hierarchy)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3A7A0-66AE-59A7-0373-0C86A17834A4}"/>
              </a:ext>
            </a:extLst>
          </p:cNvPr>
          <p:cNvSpPr txBox="1"/>
          <p:nvPr/>
        </p:nvSpPr>
        <p:spPr>
          <a:xfrm>
            <a:off x="170064" y="4031978"/>
            <a:ext cx="18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(shows values at wave marker)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0D6D1CB-BB90-D0DD-B043-6188D2009189}"/>
              </a:ext>
            </a:extLst>
          </p:cNvPr>
          <p:cNvSpPr txBox="1"/>
          <p:nvPr/>
        </p:nvSpPr>
        <p:spPr>
          <a:xfrm>
            <a:off x="1151810" y="6599019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[Siemens/MGC]</a:t>
            </a:r>
          </a:p>
        </p:txBody>
      </p:sp>
    </p:spTree>
    <p:extLst>
      <p:ext uri="{BB962C8B-B14F-4D97-AF65-F5344CB8AC3E}">
        <p14:creationId xmlns:p14="http://schemas.microsoft.com/office/powerpoint/2010/main" val="360577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ADBE-5A7C-FC7C-FC00-F4E1EECC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528A-4B27-4B1A-9668-EAAD2331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 reason, some windows do not always show up for me on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/>
              <a:t>vsim</a:t>
            </a:r>
            <a:r>
              <a:rPr lang="en-US" dirty="0"/>
              <a:t> window.</a:t>
            </a:r>
          </a:p>
          <a:p>
            <a:r>
              <a:rPr lang="en-US" dirty="0"/>
              <a:t>If you do not see the window, just go to the View menu to pull down what you need.</a:t>
            </a:r>
          </a:p>
          <a:p>
            <a:r>
              <a:rPr lang="en-US" dirty="0"/>
              <a:t>It is always good to have some patience with this process as I get frustrated sometimes that windows do not always appear.</a:t>
            </a:r>
          </a:p>
          <a:p>
            <a:pPr lvl="1"/>
            <a:r>
              <a:rPr lang="en-US" dirty="0"/>
              <a:t>I have used very early versions of </a:t>
            </a:r>
            <a:r>
              <a:rPr lang="en-US" dirty="0" err="1"/>
              <a:t>ModelSim</a:t>
            </a:r>
            <a:r>
              <a:rPr lang="en-US" dirty="0"/>
              <a:t> and they getting better, but they are not perfect.</a:t>
            </a:r>
          </a:p>
          <a:p>
            <a:pPr lvl="1"/>
            <a:r>
              <a:rPr lang="en-US" dirty="0"/>
              <a:t>EDA tools are only as good as the user who uses them!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7BD6B-B7DF-80C9-2508-13E28444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A02-DD05-D562-D209-ED9AEF09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Wave Window</a:t>
            </a:r>
          </a:p>
        </p:txBody>
      </p:sp>
      <p:pic>
        <p:nvPicPr>
          <p:cNvPr id="4097" name="Picture 1" descr="page32image680336000">
            <a:extLst>
              <a:ext uri="{FF2B5EF4-FFF2-40B4-BE49-F238E27FC236}">
                <a16:creationId xmlns:a16="http://schemas.microsoft.com/office/drawing/2014/main" id="{A189473D-959D-383B-CA2C-E192C15167D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96598"/>
            <a:ext cx="4038600" cy="31331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2" name="Content Placeholder 3">
            <a:extLst>
              <a:ext uri="{FF2B5EF4-FFF2-40B4-BE49-F238E27FC236}">
                <a16:creationId xmlns:a16="http://schemas.microsoft.com/office/drawing/2014/main" id="{D791FBE3-5807-6986-7EBE-F22AA3F02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The wave window lists everything that you want to see.</a:t>
            </a:r>
          </a:p>
          <a:p>
            <a:r>
              <a:rPr lang="en-US" sz="1800" dirty="0"/>
              <a:t>You can see everything by typing the following in your DO file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 wave -hex -r /stimulus/*</a:t>
            </a:r>
          </a:p>
          <a:p>
            <a:r>
              <a:rPr lang="en-US" sz="1800" dirty="0"/>
              <a:t>Or you can segment to see things more individually (highly recommended)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#add wave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noupdate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-divider -height 32 "ALU"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#add wave -hex /testbench/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/arm/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2200" dirty="0"/>
              <a:t>In the pathname plane, the full hierarchy is shown.</a:t>
            </a:r>
          </a:p>
          <a:p>
            <a:r>
              <a:rPr lang="en-US" sz="2200" dirty="0"/>
              <a:t>The value plane shows the value in the waveform plane at a given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F536E-1258-17FF-8C71-031CDC2B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E4D1A-E77F-C12E-3F8E-7F716D902124}"/>
              </a:ext>
            </a:extLst>
          </p:cNvPr>
          <p:cNvSpPr txBox="1"/>
          <p:nvPr/>
        </p:nvSpPr>
        <p:spPr>
          <a:xfrm>
            <a:off x="304800" y="5638800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[Siemens/MGC]</a:t>
            </a:r>
          </a:p>
        </p:txBody>
      </p:sp>
    </p:spTree>
    <p:extLst>
      <p:ext uri="{BB962C8B-B14F-4D97-AF65-F5344CB8AC3E}">
        <p14:creationId xmlns:p14="http://schemas.microsoft.com/office/powerpoint/2010/main" val="68220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FB0C19-08BA-24DC-4BD1-FEF52691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wave</a:t>
            </a:r>
            <a:r>
              <a:rPr lang="en-US" dirty="0"/>
              <a:t> command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C60F37-CC78-16DB-DA0B-F553B45A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This command should be default in your DO files within the repo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 wave -hex -r /stimulus/*</a:t>
            </a:r>
          </a:p>
          <a:p>
            <a:r>
              <a:rPr lang="en-US" sz="1800" dirty="0"/>
              <a:t>Unfortunately, this causes all signals to appear on your wave window.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If you have any hierarchy, this will cause signals to repeat.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You can avoid this by hand-crafting which signals to appear – this is tedious but sometimes helpful for debugging.</a:t>
            </a:r>
          </a:p>
          <a:p>
            <a:r>
              <a:rPr lang="en-US" sz="1800" dirty="0">
                <a:cs typeface="Courier New" panose="02070309020205020404" pitchFamily="49" charset="0"/>
              </a:rPr>
              <a:t>Remember, anything you put in the DO file can be replicated easily by anyone who has the DO file, testbench and your associated SV files.</a:t>
            </a:r>
          </a:p>
          <a:p>
            <a:pPr lvl="1"/>
            <a:r>
              <a:rPr lang="en-US" sz="1800" dirty="0">
                <a:cs typeface="Courier New" panose="02070309020205020404" pitchFamily="49" charset="0"/>
              </a:rPr>
              <a:t>From my personal viewpoint, hand-crafting DO files pays HUGE dividends later.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C63B2-30BA-0D34-C0CE-E44C8620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8D1691-3D78-653D-9A7D-C099A03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dividers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016BEF-5373-5233-C8B5-E46A86A0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382000" cy="1600197"/>
          </a:xfrm>
        </p:spPr>
        <p:txBody>
          <a:bodyPr>
            <a:normAutofit/>
          </a:bodyPr>
          <a:lstStyle/>
          <a:p>
            <a:r>
              <a:rPr lang="en-US" sz="1800" dirty="0"/>
              <a:t>On the previous slide, I used dividers.</a:t>
            </a:r>
          </a:p>
          <a:p>
            <a:r>
              <a:rPr lang="en-US" sz="1800" dirty="0"/>
              <a:t>They are extremely helpful in segmenting what you want to see on the Wave window.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EF41-7DD7-5AA3-490F-0A6F3268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280CF-FE41-2BD5-0E17-CACA50CB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92" y="2543594"/>
            <a:ext cx="5048016" cy="3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F2F8-85C0-B04A-F0A8-EE353769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Example DO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DF6E-F6FB-8F51-751C-44192586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-- display input and output signals as </a:t>
            </a:r>
            <a:r>
              <a:rPr lang="en-US" dirty="0" err="1">
                <a:latin typeface="Courier" pitchFamily="2" charset="0"/>
              </a:rPr>
              <a:t>hexidecimal</a:t>
            </a:r>
            <a:r>
              <a:rPr lang="en-US" dirty="0">
                <a:latin typeface="Courier" pitchFamily="2" charset="0"/>
              </a:rPr>
              <a:t> values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</a:t>
            </a:r>
            <a:r>
              <a:rPr lang="en-US" dirty="0" err="1">
                <a:latin typeface="Courier" pitchFamily="2" charset="0"/>
              </a:rPr>
              <a:t>Diplays</a:t>
            </a:r>
            <a:r>
              <a:rPr lang="en-US" dirty="0">
                <a:latin typeface="Courier" pitchFamily="2" charset="0"/>
              </a:rPr>
              <a:t> All Signals recursively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add wave -hex -r /stimulus/*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"Datapath"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"ALU"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alu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"Control"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/arm/c/*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</a:t>
            </a:r>
            <a:r>
              <a:rPr lang="en-US" dirty="0" err="1">
                <a:latin typeface="Courier" pitchFamily="2" charset="0"/>
              </a:rPr>
              <a:t>condcheck</a:t>
            </a:r>
            <a:r>
              <a:rPr lang="en-US" dirty="0">
                <a:latin typeface="Courier" pitchFamily="2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/arm/c/cl/cc/*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"Data Memory"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dmem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"Instruction Memory"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imem</a:t>
            </a:r>
            <a:r>
              <a:rPr lang="en-US" dirty="0">
                <a:latin typeface="Courier" pitchFamily="2" charset="0"/>
              </a:rPr>
              <a:t>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</a:t>
            </a:r>
            <a:r>
              <a:rPr lang="en-US" dirty="0" err="1">
                <a:latin typeface="Courier" pitchFamily="2" charset="0"/>
              </a:rPr>
              <a:t>noupdate</a:t>
            </a:r>
            <a:r>
              <a:rPr lang="en-US" dirty="0">
                <a:latin typeface="Courier" pitchFamily="2" charset="0"/>
              </a:rPr>
              <a:t> -divider -height 32 "Register File"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/rf/*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add wave -hex /testbench/</a:t>
            </a:r>
            <a:r>
              <a:rPr lang="en-US" dirty="0" err="1">
                <a:latin typeface="Courier" pitchFamily="2" charset="0"/>
              </a:rPr>
              <a:t>dut</a:t>
            </a:r>
            <a:r>
              <a:rPr lang="en-US" dirty="0">
                <a:latin typeface="Courier" pitchFamily="2" charset="0"/>
              </a:rPr>
              <a:t>/arm/</a:t>
            </a:r>
            <a:r>
              <a:rPr lang="en-US" dirty="0" err="1">
                <a:latin typeface="Courier" pitchFamily="2" charset="0"/>
              </a:rPr>
              <a:t>dp</a:t>
            </a:r>
            <a:r>
              <a:rPr lang="en-US" dirty="0">
                <a:latin typeface="Courier" pitchFamily="2" charset="0"/>
              </a:rPr>
              <a:t>/rf/rf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87ED2-EE95-144D-4AE2-C2C58C79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4A7E7-7CDB-AEB7-C76B-B3C1B1E94146}"/>
              </a:ext>
            </a:extLst>
          </p:cNvPr>
          <p:cNvSpPr txBox="1"/>
          <p:nvPr/>
        </p:nvSpPr>
        <p:spPr>
          <a:xfrm>
            <a:off x="6172200" y="2590800"/>
            <a:ext cx="2802755" cy="369332"/>
          </a:xfrm>
          <a:prstGeom prst="rect">
            <a:avLst/>
          </a:prstGeom>
          <a:solidFill>
            <a:srgbClr val="F68D3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it uses full hierarchy!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39708C-2A3F-F127-9096-090B95E6F767}"/>
              </a:ext>
            </a:extLst>
          </p:cNvPr>
          <p:cNvCxnSpPr/>
          <p:nvPr/>
        </p:nvCxnSpPr>
        <p:spPr>
          <a:xfrm flipH="1" flipV="1">
            <a:off x="5105400" y="2667000"/>
            <a:ext cx="1066800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2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C826-AABC-C433-880B-535F142D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are detachable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1B84F-077A-55EC-7421-2C370094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133597"/>
          </a:xfrm>
        </p:spPr>
        <p:txBody>
          <a:bodyPr>
            <a:normAutofit/>
          </a:bodyPr>
          <a:lstStyle/>
          <a:p>
            <a:r>
              <a:rPr lang="en-US" dirty="0"/>
              <a:t>Windows in the </a:t>
            </a:r>
            <a:r>
              <a:rPr lang="en-US" dirty="0" err="1"/>
              <a:t>vsim</a:t>
            </a:r>
            <a:r>
              <a:rPr lang="en-US" dirty="0"/>
              <a:t> GUI are detachable.</a:t>
            </a:r>
          </a:p>
          <a:p>
            <a:r>
              <a:rPr lang="en-US" dirty="0"/>
              <a:t>You can click the center button to undock or dock a window.</a:t>
            </a:r>
          </a:p>
          <a:p>
            <a:r>
              <a:rPr lang="en-US" dirty="0"/>
              <a:t>This is useful to make it bigger and unobstructed.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typically remembers what you did last time, so if it was undocked, I think it stays that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83EE-5019-FEC4-3D36-C8DA047E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page18image684706576">
            <a:extLst>
              <a:ext uri="{FF2B5EF4-FFF2-40B4-BE49-F238E27FC236}">
                <a16:creationId xmlns:a16="http://schemas.microsoft.com/office/drawing/2014/main" id="{A1EEA47D-73E5-1C23-75EE-0C3FD5EC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725863"/>
            <a:ext cx="2971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68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E5E4-9974-E38B-1325-59B514595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file compilation/simulation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32D9-F208-63E6-A13E-9373A43CC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5410200" cy="1219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compile source files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vlog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sample.sv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tb_sample.sv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start and run simulation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voptargs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=+acc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work.stimulus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0F80-3CA3-87E0-7497-AC915A6B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78C0A-612B-08E2-019D-B304CA90A805}"/>
              </a:ext>
            </a:extLst>
          </p:cNvPr>
          <p:cNvSpPr txBox="1"/>
          <p:nvPr/>
        </p:nvSpPr>
        <p:spPr>
          <a:xfrm>
            <a:off x="4876800" y="1737600"/>
            <a:ext cx="4038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line is important as it keeps the files compiled before they simulate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forget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vlog</a:t>
            </a:r>
            <a:r>
              <a:rPr lang="en-US" dirty="0"/>
              <a:t> them, it might have an old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vsim</a:t>
            </a:r>
            <a:r>
              <a:rPr lang="en-US" dirty="0"/>
              <a:t> command runs the simulation with the name of the testbench module (e.g.,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stimulus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that testbenches do not have inputs or outputs (just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dirty="0">
                <a:cs typeface="Courier New" panose="02070309020205020404" pitchFamily="49" charset="0"/>
              </a:rPr>
              <a:t> declarations</a:t>
            </a:r>
            <a:r>
              <a:rPr lang="en-US" dirty="0"/>
              <a:t>) 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work.XXX</a:t>
            </a:r>
            <a:r>
              <a:rPr lang="en-US" dirty="0"/>
              <a:t> is just used as that where it stores its event driven simulation (i.e., it is a directory).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en-US" dirty="0"/>
              <a:t> is the default but can be changed with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vlib</a:t>
            </a:r>
            <a:r>
              <a:rPr lang="en-US" dirty="0"/>
              <a:t> command.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6A8A3-61E0-C5EC-E1D4-F6308FDB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2192594" cy="2133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81E73-4C0F-A091-5EE6-2BDBC1FED683}"/>
              </a:ext>
            </a:extLst>
          </p:cNvPr>
          <p:cNvCxnSpPr>
            <a:cxnSpLocks/>
          </p:cNvCxnSpPr>
          <p:nvPr/>
        </p:nvCxnSpPr>
        <p:spPr>
          <a:xfrm flipH="1">
            <a:off x="1600200" y="2819401"/>
            <a:ext cx="1905000" cy="685799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DB1EAF-82DC-F84E-F2B8-96E2BE49B68B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1981200"/>
            <a:ext cx="914400" cy="228602"/>
          </a:xfrm>
          <a:prstGeom prst="straightConnector1">
            <a:avLst/>
          </a:prstGeom>
          <a:ln>
            <a:solidFill>
              <a:srgbClr val="F68D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4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A059-C2B7-A52E-B2B6-12E0E9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vs.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E6CA-5CC4-975F-6072-9AFED19A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Companies spend an enormous amount of time in validation.</a:t>
            </a:r>
          </a:p>
          <a:p>
            <a:r>
              <a:rPr lang="en-US" dirty="0"/>
              <a:t>As I stated previously, some companies may spend 70%+ of their development time on validation!</a:t>
            </a:r>
          </a:p>
          <a:p>
            <a:r>
              <a:rPr lang="en-US" dirty="0"/>
              <a:t>Some companies are developing new strategies to test designs that may invoke new language structures.</a:t>
            </a:r>
          </a:p>
          <a:p>
            <a:pPr lvl="1"/>
            <a:r>
              <a:rPr lang="en-US" dirty="0"/>
              <a:t>One such language is called UVM or University Verification Methodology.</a:t>
            </a:r>
          </a:p>
          <a:p>
            <a:pPr lvl="1"/>
            <a:r>
              <a:rPr lang="en-US" dirty="0">
                <a:hlinkClick r:id="rId2"/>
              </a:rPr>
              <a:t>https://www.accellera.org/downloads/standards/uvm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usually evolves into design complexity that may affect the time to market.</a:t>
            </a:r>
          </a:p>
          <a:p>
            <a:pPr lvl="1"/>
            <a:r>
              <a:rPr lang="en-US" dirty="0"/>
              <a:t>Why should I be concerned with time to market?</a:t>
            </a:r>
          </a:p>
          <a:p>
            <a:r>
              <a:rPr lang="en-US" dirty="0"/>
              <a:t>Designs are also becoming more complex making verification difficult.</a:t>
            </a:r>
          </a:p>
          <a:p>
            <a:pPr lvl="1"/>
            <a:r>
              <a:rPr lang="en-US" dirty="0"/>
              <a:t>Solution: use your brain and validate more intelligently!</a:t>
            </a:r>
          </a:p>
          <a:p>
            <a:pPr lvl="1"/>
            <a:r>
              <a:rPr lang="en-US" dirty="0"/>
              <a:t>You want to work smarter and not longer to validate designs.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0F21-B7CE-065B-8246-131F4A05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3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0CE0-0D92-D905-90CD-54CEFA6C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Instantiate Device Under Test (DUT)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4C08-542F-4D1C-1C60-7D3A3EB43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752598"/>
          </a:xfrm>
        </p:spPr>
        <p:txBody>
          <a:bodyPr/>
          <a:lstStyle/>
          <a:p>
            <a:r>
              <a:rPr lang="en-US" dirty="0"/>
              <a:t>The testbench is the top-most device in the </a:t>
            </a:r>
            <a:r>
              <a:rPr lang="en-US" dirty="0" err="1"/>
              <a:t>SystemVerilog</a:t>
            </a:r>
            <a:r>
              <a:rPr lang="en-US" dirty="0"/>
              <a:t> file.</a:t>
            </a:r>
          </a:p>
          <a:p>
            <a:r>
              <a:rPr lang="en-US" dirty="0"/>
              <a:t>Therefore, you should instantiate the part you want to test inside the testbench.</a:t>
            </a:r>
          </a:p>
          <a:p>
            <a:r>
              <a:rPr lang="en-US" dirty="0"/>
              <a:t>Make sure you use the local testbench variables to instantiate the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87BE4-F632-CB11-464F-86EB704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54BA2-BACA-45D6-BBB2-4F621429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7772400" cy="13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5C79-DA5E-0441-2BE9-3BA55407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Clocks????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89249-4FBE-FA54-21FF-244EF4BA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266699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What is a clock?</a:t>
            </a:r>
          </a:p>
          <a:p>
            <a:r>
              <a:rPr lang="en-US" sz="1800" dirty="0"/>
              <a:t>A clock (which we will learn later) is used to synchronize signals.</a:t>
            </a:r>
          </a:p>
          <a:p>
            <a:pPr lvl="1"/>
            <a:r>
              <a:rPr lang="en-US" sz="1800" dirty="0"/>
              <a:t>It is basically a digital signal that goes up to Logic 1, down to Logic 0, and repeats.</a:t>
            </a:r>
          </a:p>
          <a:p>
            <a:r>
              <a:rPr lang="en-US" sz="1800" dirty="0"/>
              <a:t>Testbenches can use clocks to synchronize when devices are tested even if they do not use a clock.</a:t>
            </a:r>
          </a:p>
          <a:p>
            <a:pPr lvl="1"/>
            <a:r>
              <a:rPr lang="en-US" sz="1800" dirty="0"/>
              <a:t>Use your own methodology but a common one that is utilized as:</a:t>
            </a:r>
          </a:p>
          <a:p>
            <a:pPr lvl="2"/>
            <a:r>
              <a:rPr lang="en-US" sz="1800" dirty="0"/>
              <a:t>assign inputs (on rising edge)</a:t>
            </a:r>
          </a:p>
          <a:p>
            <a:pPr lvl="2"/>
            <a:r>
              <a:rPr lang="en-US" sz="1800" dirty="0"/>
              <a:t>compare outputs with expected outputs (on falling edge).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73D88-2A22-9FCA-2A8F-319765BC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1F47420E-DE3B-CCA2-5B4E-99E5DA3478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760244"/>
              </p:ext>
            </p:extLst>
          </p:nvPr>
        </p:nvGraphicFramePr>
        <p:xfrm>
          <a:off x="1828800" y="4546602"/>
          <a:ext cx="48768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37920" imgH="905040" progId="Visio.Drawing.6">
                  <p:embed/>
                </p:oleObj>
              </mc:Choice>
              <mc:Fallback>
                <p:oleObj name="VISIO" r:id="rId3" imgW="2437920" imgH="905040" progId="Visio.Drawing.6">
                  <p:embed/>
                  <p:pic>
                    <p:nvPicPr>
                      <p:cNvPr id="9144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46602"/>
                        <a:ext cx="487680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A9E36A-4E5D-34D4-4106-88277C205592}"/>
              </a:ext>
            </a:extLst>
          </p:cNvPr>
          <p:cNvSpPr txBox="1"/>
          <p:nvPr/>
        </p:nvSpPr>
        <p:spPr>
          <a:xfrm>
            <a:off x="5919807" y="545147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06827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51B-2384-6A40-FB70-017109A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98A0-F42B-2AE9-41C3-A45EFE013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488060"/>
            <a:ext cx="8001000" cy="838200"/>
          </a:xfrm>
          <a:solidFill>
            <a:srgbClr val="F68D36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Yes, you can also read files as shown in the textbook (</a:t>
            </a:r>
            <a:r>
              <a:rPr lang="en-US" dirty="0" err="1"/>
              <a:t>readmemb</a:t>
            </a:r>
            <a:r>
              <a:rPr lang="en-US" dirty="0"/>
              <a:t> is binary </a:t>
            </a:r>
            <a:r>
              <a:rPr lang="en-US" dirty="0" err="1"/>
              <a:t>readmemh</a:t>
            </a:r>
            <a:r>
              <a:rPr lang="en-US" dirty="0"/>
              <a:t> is hexadecimal) </a:t>
            </a:r>
            <a:r>
              <a:rPr lang="en-US" dirty="0">
                <a:sym typeface="Wingdings" pitchFamily="2" charset="2"/>
              </a:rPr>
              <a:t> see HDL Example 4.39 in Chapter 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4D463-8FC6-C705-BBB8-679C0209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F13620-39BB-4F4E-D252-C037E60E017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400800" y="1752600"/>
            <a:ext cx="2286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File: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example.tv</a:t>
            </a:r>
            <a:r>
              <a:rPr lang="en-US" sz="1600" dirty="0">
                <a:latin typeface="Courier New" pitchFamily="49" charset="0"/>
              </a:rPr>
              <a:t> </a:t>
            </a:r>
          </a:p>
          <a:p>
            <a:pPr>
              <a:buFontTx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000_1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001_0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010_0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011_0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100_1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101_1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110_0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111_0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EC58141-2728-8C10-C8BA-24B8DDF3DD1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1752600"/>
            <a:ext cx="5715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</a:rPr>
              <a:t>// at start of test, load vectors and pulse reset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initial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begin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$</a:t>
            </a:r>
            <a:r>
              <a:rPr lang="en-US" sz="1200" dirty="0" err="1">
                <a:latin typeface="Courier New" panose="02070309020205020404" pitchFamily="49" charset="0"/>
              </a:rPr>
              <a:t>readmemb</a:t>
            </a:r>
            <a:r>
              <a:rPr lang="en-US" sz="1200" dirty="0">
                <a:latin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</a:rPr>
              <a:t>example.tv</a:t>
            </a:r>
            <a:r>
              <a:rPr lang="en-US" sz="1200" dirty="0">
                <a:latin typeface="Courier New" panose="02070309020205020404" pitchFamily="49" charset="0"/>
              </a:rPr>
              <a:t>", </a:t>
            </a:r>
            <a:r>
              <a:rPr lang="en-US" sz="1200" dirty="0" err="1">
                <a:latin typeface="Courier New" panose="02070309020205020404" pitchFamily="49" charset="0"/>
              </a:rPr>
              <a:t>testvectors</a:t>
            </a:r>
            <a:r>
              <a:rPr lang="en-US" sz="1200" dirty="0">
                <a:latin typeface="Courier New" panose="020703090202050204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</a:rPr>
              <a:t>vectornum</a:t>
            </a:r>
            <a:r>
              <a:rPr lang="en-US" sz="1200" dirty="0">
                <a:latin typeface="Courier New" panose="02070309020205020404" pitchFamily="49" charset="0"/>
              </a:rPr>
              <a:t> = 0; errors = 0;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  reset = 1; #27; reset = 0;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  end</a:t>
            </a:r>
          </a:p>
          <a:p>
            <a:pPr>
              <a:buFontTx/>
              <a:buNone/>
            </a:pPr>
            <a:r>
              <a:rPr lang="en-US" sz="1200" b="1" dirty="0">
                <a:solidFill>
                  <a:srgbClr val="0070C0"/>
                </a:solidFill>
                <a:latin typeface="Courier New" pitchFamily="49" charset="0"/>
              </a:rPr>
              <a:t> // apply test vectors on rising edge of </a:t>
            </a:r>
            <a:r>
              <a:rPr lang="en-US" sz="1200" b="1" dirty="0" err="1">
                <a:solidFill>
                  <a:srgbClr val="0070C0"/>
                </a:solidFill>
                <a:latin typeface="Courier New" pitchFamily="49" charset="0"/>
              </a:rPr>
              <a:t>clk</a:t>
            </a:r>
            <a:endParaRPr lang="en-US" sz="1200" b="1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always @(</a:t>
            </a:r>
            <a:r>
              <a:rPr lang="en-US" sz="1200" dirty="0" err="1">
                <a:latin typeface="Courier New" pitchFamily="49" charset="0"/>
              </a:rPr>
              <a:t>posedge</a:t>
            </a:r>
            <a:r>
              <a:rPr lang="en-US" sz="1200" dirty="0">
                <a:latin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</a:rPr>
              <a:t>clk</a:t>
            </a:r>
            <a:r>
              <a:rPr lang="en-US" sz="1200" dirty="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begin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  #1; {a, b, c, </a:t>
            </a:r>
            <a:r>
              <a:rPr lang="en-US" sz="1200" dirty="0" err="1">
                <a:latin typeface="Courier New" pitchFamily="49" charset="0"/>
              </a:rPr>
              <a:t>yexpected</a:t>
            </a:r>
            <a:r>
              <a:rPr lang="en-US" sz="1200" dirty="0">
                <a:latin typeface="Courier New" pitchFamily="49" charset="0"/>
              </a:rPr>
              <a:t>} = </a:t>
            </a:r>
            <a:r>
              <a:rPr lang="en-US" sz="1200" dirty="0" err="1">
                <a:latin typeface="Courier New" pitchFamily="49" charset="0"/>
              </a:rPr>
              <a:t>testvectors</a:t>
            </a:r>
            <a:r>
              <a:rPr lang="en-US" sz="1200" dirty="0">
                <a:latin typeface="Courier New" pitchFamily="49" charset="0"/>
              </a:rPr>
              <a:t>[</a:t>
            </a:r>
            <a:r>
              <a:rPr lang="en-US" sz="1200" dirty="0" err="1">
                <a:latin typeface="Courier New" pitchFamily="49" charset="0"/>
              </a:rPr>
              <a:t>vectornum</a:t>
            </a:r>
            <a:r>
              <a:rPr lang="en-US" sz="1200" dirty="0">
                <a:latin typeface="Courier New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    end</a:t>
            </a:r>
          </a:p>
          <a:p>
            <a:pPr>
              <a:buFontTx/>
              <a:buNone/>
            </a:pPr>
            <a:r>
              <a:rPr lang="en-US" sz="1200" dirty="0">
                <a:latin typeface="Courier New" pitchFamily="49" charset="0"/>
              </a:rPr>
              <a:t>//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</a:rPr>
              <a:t>Note: </a:t>
            </a:r>
            <a:r>
              <a:rPr lang="en-US" sz="1200" dirty="0">
                <a:latin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</a:rPr>
              <a:t>readmemh</a:t>
            </a:r>
            <a:r>
              <a:rPr lang="en-US" sz="1200" dirty="0">
                <a:latin typeface="Courier New" panose="02070309020205020404" pitchFamily="49" charset="0"/>
              </a:rPr>
              <a:t> reads </a:t>
            </a:r>
            <a:r>
              <a:rPr lang="en-US" sz="1200" dirty="0" err="1">
                <a:latin typeface="Courier New" panose="02070309020205020404" pitchFamily="49" charset="0"/>
              </a:rPr>
              <a:t>testvector</a:t>
            </a:r>
            <a:r>
              <a:rPr lang="en-US" sz="1200" dirty="0">
                <a:latin typeface="Courier New" panose="02070309020205020404" pitchFamily="49" charset="0"/>
              </a:rPr>
              <a:t> files written in hexadecimal</a:t>
            </a:r>
          </a:p>
          <a:p>
            <a:pPr>
              <a:buFontTx/>
              <a:buNone/>
            </a:pPr>
            <a:r>
              <a:rPr lang="en-US" sz="1200" dirty="0">
                <a:latin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709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CD52-BF08-2266-2957-8BCA0706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wlf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2B38-A9CE-C008-5B25-67715FDF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files get logged into </a:t>
            </a:r>
            <a:r>
              <a:rPr lang="en-US" dirty="0" err="1"/>
              <a:t>wlf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These files can be large for big simulations.</a:t>
            </a:r>
          </a:p>
          <a:p>
            <a:pPr lvl="1"/>
            <a:r>
              <a:rPr lang="en-US" dirty="0"/>
              <a:t>If you do not run a wave window, you will not have a </a:t>
            </a:r>
            <a:r>
              <a:rPr lang="en-US" dirty="0" err="1"/>
              <a:t>wlf</a:t>
            </a:r>
            <a:r>
              <a:rPr lang="en-US" dirty="0"/>
              <a:t> and reduce file size (BEWARE that these files get very large!)</a:t>
            </a:r>
          </a:p>
          <a:p>
            <a:r>
              <a:rPr lang="en-US" dirty="0"/>
              <a:t>They can also be loaded later but may not be easy to debug without windows and breakpoints.</a:t>
            </a:r>
          </a:p>
          <a:p>
            <a:pPr lvl="1"/>
            <a:r>
              <a:rPr lang="en-US" dirty="0"/>
              <a:t>See some of the references more on this item.</a:t>
            </a:r>
          </a:p>
          <a:p>
            <a:pPr lvl="1"/>
            <a:r>
              <a:rPr lang="en-US" dirty="0"/>
              <a:t>You can pull up a </a:t>
            </a:r>
            <a:r>
              <a:rPr lang="en-US" dirty="0" err="1"/>
              <a:t>wlf</a:t>
            </a:r>
            <a:r>
              <a:rPr lang="en-US" dirty="0"/>
              <a:t> file by typing </a:t>
            </a:r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file.wlf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ADA6-D75C-4F59-D343-FC2D5E76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52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F819-8FB4-152C-776C-E3869296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35D7-1D2B-70D7-610A-3823B1909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I would suggest two things.</a:t>
            </a:r>
          </a:p>
          <a:p>
            <a:pPr lvl="1"/>
            <a:r>
              <a:rPr lang="en-US" sz="1800" dirty="0"/>
              <a:t>First, use silly example for Lab 0 to understand simple verification.</a:t>
            </a:r>
          </a:p>
          <a:p>
            <a:pPr lvl="1"/>
            <a:r>
              <a:rPr lang="en-US" sz="1800" dirty="0"/>
              <a:t>Second,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sample.zip</a:t>
            </a:r>
            <a:r>
              <a:rPr lang="en-US" sz="1800" dirty="0"/>
              <a:t> is for better verification.</a:t>
            </a:r>
          </a:p>
          <a:p>
            <a:r>
              <a:rPr lang="en-US" sz="1800" dirty="0"/>
              <a:t>You can examine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sample.zip</a:t>
            </a:r>
            <a:r>
              <a:rPr lang="en-US" sz="1800" dirty="0"/>
              <a:t> that I put on Canvas to help with some of the more advanced testbenches.</a:t>
            </a:r>
          </a:p>
          <a:p>
            <a:pPr lvl="1"/>
            <a:r>
              <a:rPr lang="en-US" sz="1800" dirty="0"/>
              <a:t>You will need these ideas for Lab 1.</a:t>
            </a:r>
          </a:p>
          <a:p>
            <a:pPr lvl="1"/>
            <a:r>
              <a:rPr lang="en-US" sz="1800" dirty="0"/>
              <a:t>Lab 1 is meant to help you understand debugging with testbenches better.</a:t>
            </a:r>
          </a:p>
          <a:p>
            <a:pPr lvl="1"/>
            <a:r>
              <a:rPr lang="en-US" sz="1800" dirty="0"/>
              <a:t>Lab 0 is just meant to showcase the process with a simple testbench.</a:t>
            </a:r>
          </a:p>
          <a:p>
            <a:r>
              <a:rPr lang="en-US" sz="1800" dirty="0"/>
              <a:t>Learn how to verify digital systems, since all systems use these principles (for both analog and digital systems).</a:t>
            </a:r>
          </a:p>
          <a:p>
            <a:pPr lvl="1"/>
            <a:r>
              <a:rPr lang="en-US" sz="1800" dirty="0"/>
              <a:t>Good verifications pays huge dividends for companies that utilize digital systems.</a:t>
            </a:r>
          </a:p>
          <a:p>
            <a:pPr lvl="1"/>
            <a:r>
              <a:rPr lang="en-US" sz="1800" dirty="0"/>
              <a:t>Again, some companies have told me they spend over 70% of their time on verification.</a:t>
            </a:r>
          </a:p>
          <a:p>
            <a:pPr lvl="1"/>
            <a:r>
              <a:rPr lang="en-US" sz="1800" dirty="0"/>
              <a:t>Learn now to really understand the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672D4-B9C9-69D8-6DB7-7911059F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4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7E3-F14C-A94A-80D3-3D9A51BF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E7702-309E-7146-A67D-0DBBB9D9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Verilog is a great HDL that allows you to design and simulate Boolean logic.</a:t>
            </a:r>
          </a:p>
          <a:p>
            <a:r>
              <a:rPr lang="en-US" dirty="0"/>
              <a:t>It MUST be handled with a great amount of responsibility in that you should always make sure your HDL is coded structurally.</a:t>
            </a:r>
          </a:p>
          <a:p>
            <a:r>
              <a:rPr lang="en-US" dirty="0"/>
              <a:t>Do not try to use software constructs that meant for testbenches without possible issues.</a:t>
            </a:r>
          </a:p>
          <a:p>
            <a:pPr lvl="1"/>
            <a:r>
              <a:rPr lang="en-US" dirty="0"/>
              <a:t>For example, If-then-else should be used in approved circumstances only.</a:t>
            </a:r>
          </a:p>
          <a:p>
            <a:r>
              <a:rPr lang="en-US" dirty="0"/>
              <a:t>Most importantly, never, ever, Google code to use - it leads to problems and just makes things difficult for anyone involved (trust me!)</a:t>
            </a:r>
          </a:p>
          <a:p>
            <a:pPr lvl="1"/>
            <a:r>
              <a:rPr lang="en-US" dirty="0"/>
              <a:t>Use a DO file to simulate your design so that others can easily simulate your design, as well.</a:t>
            </a:r>
          </a:p>
          <a:p>
            <a:pPr lvl="1"/>
            <a:r>
              <a:rPr lang="en-US" dirty="0"/>
              <a:t>All you have to do is share your DO file, Verilog files, and testbench.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35497-7FFE-7746-B581-6C5B978D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5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E6B3-5779-5B47-9791-39B40CE3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Verilog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2C52-CDCB-1F41-8B9A-801590AA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285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use vlog within MGC </a:t>
            </a:r>
            <a:r>
              <a:rPr lang="en-US" dirty="0" err="1"/>
              <a:t>ModelSim</a:t>
            </a:r>
            <a:r>
              <a:rPr lang="en-US" dirty="0"/>
              <a:t> it only pre-checks the syntax.</a:t>
            </a:r>
          </a:p>
          <a:p>
            <a:r>
              <a:rPr lang="en-US" dirty="0"/>
              <a:t>There may be other errors and will not be apparent until you simulate the design.</a:t>
            </a:r>
          </a:p>
          <a:p>
            <a:r>
              <a:rPr lang="en-US" u="sng" dirty="0"/>
              <a:t>Always</a:t>
            </a:r>
            <a:r>
              <a:rPr lang="en-US" dirty="0"/>
              <a:t> use a testbench to simulate your design.</a:t>
            </a:r>
          </a:p>
          <a:p>
            <a:r>
              <a:rPr lang="en-US" dirty="0"/>
              <a:t>A DO or </a:t>
            </a:r>
            <a:r>
              <a:rPr lang="en-US" dirty="0" err="1"/>
              <a:t>Tcl</a:t>
            </a:r>
            <a:r>
              <a:rPr lang="en-US" dirty="0"/>
              <a:t> file will help run the simulation through MGC </a:t>
            </a:r>
            <a:r>
              <a:rPr lang="en-US" dirty="0" err="1"/>
              <a:t>ModelSim</a:t>
            </a:r>
            <a:r>
              <a:rPr lang="en-US" dirty="0"/>
              <a:t>.</a:t>
            </a:r>
          </a:p>
          <a:p>
            <a:pPr lvl="1"/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–do </a:t>
            </a:r>
            <a:r>
              <a:rPr lang="en-US" dirty="0" err="1">
                <a:latin typeface="Courier" pitchFamily="2" charset="0"/>
              </a:rPr>
              <a:t>file.do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>
                <a:latin typeface="Courier" pitchFamily="2" charset="0"/>
              </a:rPr>
              <a:t> –do </a:t>
            </a:r>
            <a:r>
              <a:rPr lang="en-US" dirty="0" err="1">
                <a:latin typeface="Courier" pitchFamily="2" charset="0"/>
              </a:rPr>
              <a:t>file.do</a:t>
            </a:r>
            <a:r>
              <a:rPr lang="en-US" dirty="0">
                <a:latin typeface="Courier" pitchFamily="2" charset="0"/>
              </a:rPr>
              <a:t> –c </a:t>
            </a:r>
            <a:r>
              <a:rPr lang="en-US" dirty="0"/>
              <a:t>(runs without GUI)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0440F-7F5C-1D4F-8801-72618AF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39B69-87EB-5346-A2FF-995FE3593D91}"/>
              </a:ext>
            </a:extLst>
          </p:cNvPr>
          <p:cNvSpPr/>
          <p:nvPr/>
        </p:nvSpPr>
        <p:spPr>
          <a:xfrm>
            <a:off x="1828800" y="4267200"/>
            <a:ext cx="1828800" cy="1676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677D1-6F49-6441-AA72-726650323119}"/>
              </a:ext>
            </a:extLst>
          </p:cNvPr>
          <p:cNvSpPr/>
          <p:nvPr/>
        </p:nvSpPr>
        <p:spPr>
          <a:xfrm>
            <a:off x="5181600" y="4267200"/>
            <a:ext cx="1828800" cy="1676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0093CD-4B1D-8B40-B669-1AFA0F90529A}"/>
              </a:ext>
            </a:extLst>
          </p:cNvPr>
          <p:cNvCxnSpPr/>
          <p:nvPr/>
        </p:nvCxnSpPr>
        <p:spPr>
          <a:xfrm>
            <a:off x="3657600" y="47244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D19EF7-F082-134B-B193-09D1A468063A}"/>
              </a:ext>
            </a:extLst>
          </p:cNvPr>
          <p:cNvCxnSpPr>
            <a:cxnSpLocks/>
          </p:cNvCxnSpPr>
          <p:nvPr/>
        </p:nvCxnSpPr>
        <p:spPr>
          <a:xfrm flipH="1">
            <a:off x="3657600" y="53340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BFCBA2-7A00-8248-8EEB-FBB9E560D606}"/>
              </a:ext>
            </a:extLst>
          </p:cNvPr>
          <p:cNvSpPr txBox="1"/>
          <p:nvPr/>
        </p:nvSpPr>
        <p:spPr>
          <a:xfrm>
            <a:off x="1991007" y="4643735"/>
            <a:ext cx="150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HDL or Device</a:t>
            </a:r>
          </a:p>
          <a:p>
            <a:pPr algn="ctr"/>
            <a:r>
              <a:rPr lang="en-US" dirty="0"/>
              <a:t>Under Test</a:t>
            </a:r>
          </a:p>
          <a:p>
            <a:pPr algn="ctr"/>
            <a:r>
              <a:rPr lang="en-US" dirty="0"/>
              <a:t>(DUT)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6B03A-73CA-624D-9228-8F994A3D1BFE}"/>
              </a:ext>
            </a:extLst>
          </p:cNvPr>
          <p:cNvSpPr txBox="1"/>
          <p:nvPr/>
        </p:nvSpPr>
        <p:spPr>
          <a:xfrm>
            <a:off x="5528697" y="4904343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Testbench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77D2F-67AC-EE4C-8DB4-F0844C248FB8}"/>
              </a:ext>
            </a:extLst>
          </p:cNvPr>
          <p:cNvSpPr txBox="1"/>
          <p:nvPr/>
        </p:nvSpPr>
        <p:spPr>
          <a:xfrm>
            <a:off x="3979447" y="5382399"/>
            <a:ext cx="88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D61F-7631-2647-8A5E-C297327160B5}"/>
              </a:ext>
            </a:extLst>
          </p:cNvPr>
          <p:cNvSpPr txBox="1"/>
          <p:nvPr/>
        </p:nvSpPr>
        <p:spPr>
          <a:xfrm>
            <a:off x="3967303" y="4355068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4311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3EE3-90B3-152E-3CAD-6789EBE0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20F5-FA12-58CB-0A63-006F19D13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Newer synthesis tools support something called high-level synthesis or HLS.</a:t>
            </a:r>
          </a:p>
          <a:p>
            <a:r>
              <a:rPr lang="en-US" dirty="0"/>
              <a:t>What is HLS?</a:t>
            </a:r>
          </a:p>
          <a:p>
            <a:pPr lvl="1"/>
            <a:r>
              <a:rPr lang="en-US" dirty="0"/>
              <a:t>HLS utilizes operators and easy constructs to support synthesis to logic.</a:t>
            </a:r>
          </a:p>
          <a:p>
            <a:pPr lvl="1"/>
            <a:r>
              <a:rPr lang="en-US" dirty="0"/>
              <a:t>Much of these ideas come from early work on compilers in the 80s and onward.</a:t>
            </a:r>
          </a:p>
          <a:p>
            <a:pPr lvl="1"/>
            <a:r>
              <a:rPr lang="en-US" dirty="0" err="1"/>
              <a:t>Vivado</a:t>
            </a:r>
            <a:r>
              <a:rPr lang="en-US" dirty="0"/>
              <a:t> is our synthesizer, and it supports HLS!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assign sum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Older synthesis tools need to map the logic out gate by gate.</a:t>
            </a:r>
          </a:p>
          <a:p>
            <a:r>
              <a:rPr lang="en-US" dirty="0"/>
              <a:t>When using HLS, I still try to make the SV as close to what the logic it represents but also neat and easy to understand.</a:t>
            </a:r>
          </a:p>
          <a:p>
            <a:pPr lvl="1"/>
            <a:r>
              <a:rPr lang="en-US" dirty="0"/>
              <a:t>This helps the synthesis or “hardware compiler” get to the final netlist that is used for implementation.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F353-E674-C0D6-29B2-48B69C04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003C-FADB-CB48-9C45-3D9FA50E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MGC </a:t>
            </a:r>
            <a:r>
              <a:rPr lang="en-US" dirty="0" err="1"/>
              <a:t>ModelSim</a:t>
            </a:r>
            <a:r>
              <a:rPr lang="en-US" dirty="0"/>
              <a:t> </a:t>
            </a:r>
            <a:r>
              <a:rPr lang="en-US" dirty="0" err="1">
                <a:latin typeface="Courier" pitchFamily="2" charset="0"/>
              </a:rPr>
              <a:t>vsim</a:t>
            </a:r>
            <a:r>
              <a:rPr lang="en-US" dirty="0"/>
              <a:t>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9D57-F114-754B-9545-A8763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8B5C-77DD-A64D-A6B8-385B2D7F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7" y="1752600"/>
            <a:ext cx="8099666" cy="4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D984-9B39-C44A-8748-FEF37913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Coolness!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E07B1-023C-CB4E-983A-0A63CA43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F30AA-DE80-EA48-A4D2-37544FE3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486674" cy="428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F9128-23B0-F04C-98F6-AD41A8D443B7}"/>
              </a:ext>
            </a:extLst>
          </p:cNvPr>
          <p:cNvSpPr/>
          <p:nvPr/>
        </p:nvSpPr>
        <p:spPr>
          <a:xfrm>
            <a:off x="4724400" y="6050603"/>
            <a:ext cx="32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https://youtu.be/5AwdkGKmZ0I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F3EE8-4282-9044-816B-8701DC873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45572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BD9B-37F9-9649-92ED-D58FA9E0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DF79-D39B-6E44-8099-FB97E506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HDL that tests another module: </a:t>
            </a:r>
            <a:r>
              <a:rPr lang="en-US" i="1" dirty="0"/>
              <a:t>device under test</a:t>
            </a:r>
            <a:r>
              <a:rPr lang="en-US" dirty="0"/>
              <a:t> (</a:t>
            </a:r>
            <a:r>
              <a:rPr lang="en-US" dirty="0" err="1"/>
              <a:t>dut</a:t>
            </a:r>
            <a:r>
              <a:rPr lang="en-US" dirty="0"/>
              <a:t>)</a:t>
            </a:r>
          </a:p>
          <a:p>
            <a:r>
              <a:rPr lang="en-US" dirty="0"/>
              <a:t>Not </a:t>
            </a:r>
            <a:r>
              <a:rPr lang="en-US" dirty="0" err="1"/>
              <a:t>synthesizeable</a:t>
            </a:r>
            <a:r>
              <a:rPr lang="en-US" dirty="0"/>
              <a:t>!!</a:t>
            </a:r>
          </a:p>
          <a:p>
            <a:r>
              <a:rPr lang="en-US" dirty="0"/>
              <a:t>Types (3 types from textbook in Chapter 4):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Self-checking (more later!)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Self-checking with </a:t>
            </a:r>
            <a:r>
              <a:rPr lang="en-US" dirty="0" err="1"/>
              <a:t>testvectors</a:t>
            </a:r>
            <a:endParaRPr lang="en-US" dirty="0"/>
          </a:p>
          <a:p>
            <a:r>
              <a:rPr lang="en-US" dirty="0"/>
              <a:t>Testbenches are good with vectors that are known to be true!	</a:t>
            </a:r>
          </a:p>
          <a:p>
            <a:pPr lvl="1"/>
            <a:r>
              <a:rPr lang="en-US" dirty="0"/>
              <a:t>These true vectors are typically called </a:t>
            </a:r>
            <a:r>
              <a:rPr lang="en-US" dirty="0">
                <a:solidFill>
                  <a:srgbClr val="FFC125"/>
                </a:solidFill>
              </a:rPr>
              <a:t>golden</a:t>
            </a:r>
            <a:r>
              <a:rPr lang="en-US" dirty="0"/>
              <a:t> vectors or golden files.</a:t>
            </a:r>
          </a:p>
          <a:p>
            <a:pPr lvl="1"/>
            <a:r>
              <a:rPr lang="en-US" dirty="0"/>
              <a:t>Golden vectors can be either generated externally and read in or generated inside the testbench.</a:t>
            </a:r>
          </a:p>
          <a:p>
            <a:pPr lvl="1"/>
            <a:r>
              <a:rPr lang="en-US" dirty="0"/>
              <a:t>Either way, its always advantages to have a good collection of golden vectors that test real-world scenarios.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E9F25-3639-E749-B260-65F6C813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3781-BB0E-544C-A743-B0D3748F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E86AE-0921-3646-9A4A-91B3066610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Write </a:t>
                </a:r>
                <a:r>
                  <a:rPr lang="en-US" dirty="0" err="1"/>
                  <a:t>SystemVerilog</a:t>
                </a:r>
                <a:r>
                  <a:rPr lang="en-US" dirty="0"/>
                  <a:t> code to implement the following function in hardware: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		</a:t>
                </a:r>
                <a:endParaRPr lang="en-US" sz="1800" dirty="0">
                  <a:latin typeface="Courier New" pitchFamily="49" charset="0"/>
                </a:endParaRPr>
              </a:p>
              <a:p>
                <a:r>
                  <a:rPr lang="en-US" dirty="0"/>
                  <a:t>Name the module </a:t>
                </a:r>
                <a:r>
                  <a:rPr lang="en-US" dirty="0" err="1">
                    <a:latin typeface="Courier New" pitchFamily="49" charset="0"/>
                  </a:rPr>
                  <a:t>sillyfunction</a:t>
                </a:r>
                <a:endParaRPr lang="en-US" dirty="0"/>
              </a:p>
              <a:p>
                <a:pPr lvl="1"/>
                <a:r>
                  <a:rPr lang="en-US" dirty="0"/>
                  <a:t>Let’s write a quick SV for that Boolean function</a:t>
                </a:r>
              </a:p>
              <a:p>
                <a:pPr lvl="1"/>
                <a:endParaRPr lang="en-US" dirty="0"/>
              </a:p>
              <a:p>
                <a:pPr>
                  <a:buFontTx/>
                  <a:buNone/>
                </a:pPr>
                <a:r>
                  <a:rPr lang="en-US" sz="2200" dirty="0">
                    <a:latin typeface="Courier New" pitchFamily="49" charset="0"/>
                  </a:rPr>
                  <a:t>module silly(input  logic a, b, c, </a:t>
                </a:r>
              </a:p>
              <a:p>
                <a:pPr>
                  <a:buFontTx/>
                  <a:buNone/>
                </a:pPr>
                <a:r>
                  <a:rPr lang="en-US" sz="2200">
                    <a:latin typeface="Courier New" pitchFamily="49" charset="0"/>
                  </a:rPr>
                  <a:t>             output </a:t>
                </a:r>
                <a:r>
                  <a:rPr lang="en-US" sz="2200" dirty="0">
                    <a:latin typeface="Courier New" pitchFamily="49" charset="0"/>
                  </a:rPr>
                  <a:t>logic y);</a:t>
                </a:r>
              </a:p>
              <a:p>
                <a:pPr>
                  <a:buFontTx/>
                  <a:buNone/>
                </a:pPr>
                <a:r>
                  <a:rPr lang="en-US" sz="2200" dirty="0">
                    <a:latin typeface="Courier New" pitchFamily="49" charset="0"/>
                  </a:rPr>
                  <a:t>  assign y = ~b &amp; ~c | a &amp; ~b;</a:t>
                </a:r>
              </a:p>
              <a:p>
                <a:pPr>
                  <a:buFontTx/>
                  <a:buNone/>
                </a:pPr>
                <a:r>
                  <a:rPr lang="en-US" sz="2200" dirty="0" err="1">
                    <a:latin typeface="Courier New" pitchFamily="49" charset="0"/>
                  </a:rPr>
                  <a:t>endmodule</a:t>
                </a:r>
                <a:endParaRPr lang="en-US" sz="2200" dirty="0">
                  <a:latin typeface="Courier New" pitchFamily="49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E86AE-0921-3646-9A4A-91B3066610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0EAA5-8F26-4F40-A18F-4F89D0CB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204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15137</TotalTime>
  <Words>3409</Words>
  <Application>Microsoft Macintosh PowerPoint</Application>
  <PresentationFormat>On-screen Show (4:3)</PresentationFormat>
  <Paragraphs>360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Courier</vt:lpstr>
      <vt:lpstr>Courier New</vt:lpstr>
      <vt:lpstr>osu_template</vt:lpstr>
      <vt:lpstr>VISIO</vt:lpstr>
      <vt:lpstr>Digital Logic vALIDATION</vt:lpstr>
      <vt:lpstr>Validation?</vt:lpstr>
      <vt:lpstr>Company vs. Validation</vt:lpstr>
      <vt:lpstr>Compiling Verilog</vt:lpstr>
      <vt:lpstr>HLS</vt:lpstr>
      <vt:lpstr>MGC ModelSim vsim window</vt:lpstr>
      <vt:lpstr>Coolness!</vt:lpstr>
      <vt:lpstr>Testbenches</vt:lpstr>
      <vt:lpstr>In-Class Example</vt:lpstr>
      <vt:lpstr>Delays</vt:lpstr>
      <vt:lpstr>Simple Testbench</vt:lpstr>
      <vt:lpstr>SV testbench</vt:lpstr>
      <vt:lpstr>$random</vt:lpstr>
      <vt:lpstr>Time?</vt:lpstr>
      <vt:lpstr>Intelligent Finish</vt:lpstr>
      <vt:lpstr>What is a GUI?</vt:lpstr>
      <vt:lpstr>Initial statement</vt:lpstr>
      <vt:lpstr>Intelligent Testing</vt:lpstr>
      <vt:lpstr>Output to a File</vt:lpstr>
      <vt:lpstr>Output to the screen</vt:lpstr>
      <vt:lpstr>Transcript window</vt:lpstr>
      <vt:lpstr>Key Parts to GUI (vsim)</vt:lpstr>
      <vt:lpstr>Oddities</vt:lpstr>
      <vt:lpstr>Wave Window</vt:lpstr>
      <vt:lpstr>The add wave command</vt:lpstr>
      <vt:lpstr>Use dividers</vt:lpstr>
      <vt:lpstr>Inside Example DO File</vt:lpstr>
      <vt:lpstr>Windows are detachable</vt:lpstr>
      <vt:lpstr>DO file compilation/simulation</vt:lpstr>
      <vt:lpstr>Instantiate Device Under Test (DUT)</vt:lpstr>
      <vt:lpstr>Clocks????</vt:lpstr>
      <vt:lpstr>Reading files?</vt:lpstr>
      <vt:lpstr>wlf files</vt:lpstr>
      <vt:lpstr>Recommendations</vt:lpstr>
      <vt:lpstr>Summary</vt:lpstr>
    </vt:vector>
  </TitlesOfParts>
  <Manager/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subject/>
  <dc:creator>James E. Stine, Jr.</dc:creator>
  <cp:keywords/>
  <dc:description/>
  <cp:lastModifiedBy>Stine, James</cp:lastModifiedBy>
  <cp:revision>2667</cp:revision>
  <cp:lastPrinted>2022-08-30T15:59:02Z</cp:lastPrinted>
  <dcterms:created xsi:type="dcterms:W3CDTF">2011-01-27T02:44:09Z</dcterms:created>
  <dcterms:modified xsi:type="dcterms:W3CDTF">2022-09-14T11:45:50Z</dcterms:modified>
  <cp:category/>
</cp:coreProperties>
</file>